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6C73E-ED68-0D46-862D-3E4DD0AB76D5}" type="datetimeFigureOut">
              <a:rPr lang="en-US" smtClean="0"/>
              <a:t>1/20/21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78754-D43A-2946-8E04-640D82936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98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C1ED-8161-D14C-AD07-2823F25B2214}" type="datetime1">
              <a:rPr lang="en-US" smtClean="0"/>
              <a:t>1/20/21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LaBrie/Magwire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3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D924-0254-674A-A974-FCF969B61A93}" type="datetime1">
              <a:rPr lang="en-US" smtClean="0"/>
              <a:t>1/20/21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LaBrie/Magwire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F9C-534B-0D49-BC06-B20493C1DE25}" type="datetime1">
              <a:rPr lang="en-US" smtClean="0"/>
              <a:t>1/20/21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LaBrie/Magwire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0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EB14-ACA0-0646-84B6-01BDA8D0F793}" type="datetime1">
              <a:rPr lang="en-US" smtClean="0"/>
              <a:t>1/20/21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LaBrie/Magwire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8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6AFC-299C-5F43-AE4F-E029FD869178}" type="datetime1">
              <a:rPr lang="en-US" smtClean="0"/>
              <a:t>1/20/21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LaBrie/Magwire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7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991-B4B4-7845-B72E-C51AA7F3C978}" type="datetime1">
              <a:rPr lang="en-US" smtClean="0"/>
              <a:t>1/20/21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LaBrie/Magwire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27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242F-A9AA-EF40-B754-60A28DD0DAF4}" type="datetime1">
              <a:rPr lang="en-US" smtClean="0"/>
              <a:t>1/20/21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LaBrie/Magwire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579F4-3599-7B4E-BE74-000B83D46FA6}" type="datetime1">
              <a:rPr lang="en-US" smtClean="0"/>
              <a:t>1/20/21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LaBrie/Magwire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7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B868-E8A1-ED40-B3FE-AF8A53C1D58A}" type="datetime1">
              <a:rPr lang="en-US" smtClean="0"/>
              <a:t>1/20/21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LaBrie/Magwire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8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9686-2B67-A647-8BE8-A0F22DEAD14F}" type="datetime1">
              <a:rPr lang="en-US" smtClean="0"/>
              <a:t>1/20/21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LaBrie/Magwire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9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D596-79CC-344D-BCA9-6B704AE02E56}" type="datetime1">
              <a:rPr lang="en-US" smtClean="0"/>
              <a:t>1/20/21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LaBrie/Magwire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7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6620-4B4F-F540-9919-CE24A7B01AC0}" type="datetime1">
              <a:rPr lang="en-US" smtClean="0"/>
              <a:t>1/20/21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LaBrie/Magwire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575FE-1116-8E46-8655-B5EC0182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3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6B40F8-1584-1B48-8CE9-659738B8F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279" y="224296"/>
            <a:ext cx="2247044" cy="56432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8F3D7C1-FE32-AF43-893D-37D935665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833451"/>
              </p:ext>
            </p:extLst>
          </p:nvPr>
        </p:nvGraphicFramePr>
        <p:xfrm>
          <a:off x="315132" y="1232098"/>
          <a:ext cx="8541190" cy="1212512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57763">
                  <a:extLst>
                    <a:ext uri="{9D8B030D-6E8A-4147-A177-3AD203B41FA5}">
                      <a16:colId xmlns:a16="http://schemas.microsoft.com/office/drawing/2014/main" val="4064934017"/>
                    </a:ext>
                  </a:extLst>
                </a:gridCol>
                <a:gridCol w="857121">
                  <a:extLst>
                    <a:ext uri="{9D8B030D-6E8A-4147-A177-3AD203B41FA5}">
                      <a16:colId xmlns:a16="http://schemas.microsoft.com/office/drawing/2014/main" val="2052810480"/>
                    </a:ext>
                  </a:extLst>
                </a:gridCol>
                <a:gridCol w="765111">
                  <a:extLst>
                    <a:ext uri="{9D8B030D-6E8A-4147-A177-3AD203B41FA5}">
                      <a16:colId xmlns:a16="http://schemas.microsoft.com/office/drawing/2014/main" val="1263629063"/>
                    </a:ext>
                  </a:extLst>
                </a:gridCol>
                <a:gridCol w="867746">
                  <a:extLst>
                    <a:ext uri="{9D8B030D-6E8A-4147-A177-3AD203B41FA5}">
                      <a16:colId xmlns:a16="http://schemas.microsoft.com/office/drawing/2014/main" val="1492239043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1645590677"/>
                    </a:ext>
                  </a:extLst>
                </a:gridCol>
                <a:gridCol w="755780">
                  <a:extLst>
                    <a:ext uri="{9D8B030D-6E8A-4147-A177-3AD203B41FA5}">
                      <a16:colId xmlns:a16="http://schemas.microsoft.com/office/drawing/2014/main" val="3606617051"/>
                    </a:ext>
                  </a:extLst>
                </a:gridCol>
                <a:gridCol w="755779">
                  <a:extLst>
                    <a:ext uri="{9D8B030D-6E8A-4147-A177-3AD203B41FA5}">
                      <a16:colId xmlns:a16="http://schemas.microsoft.com/office/drawing/2014/main" val="2027115009"/>
                    </a:ext>
                  </a:extLst>
                </a:gridCol>
                <a:gridCol w="849086">
                  <a:extLst>
                    <a:ext uri="{9D8B030D-6E8A-4147-A177-3AD203B41FA5}">
                      <a16:colId xmlns:a16="http://schemas.microsoft.com/office/drawing/2014/main" val="643576644"/>
                    </a:ext>
                  </a:extLst>
                </a:gridCol>
                <a:gridCol w="1830371">
                  <a:extLst>
                    <a:ext uri="{9D8B030D-6E8A-4147-A177-3AD203B41FA5}">
                      <a16:colId xmlns:a16="http://schemas.microsoft.com/office/drawing/2014/main" val="3897525888"/>
                    </a:ext>
                  </a:extLst>
                </a:gridCol>
              </a:tblGrid>
              <a:tr h="290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Minutes – Week 1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078691"/>
                  </a:ext>
                </a:extLst>
              </a:tr>
              <a:tr h="290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51690"/>
                  </a:ext>
                </a:extLst>
              </a:tr>
              <a:tr h="290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Minutes – Week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669153"/>
                  </a:ext>
                </a:extLst>
              </a:tr>
              <a:tr h="2907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45166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ABB26E2-7848-E549-8677-97E7D1683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639752"/>
              </p:ext>
            </p:extLst>
          </p:nvPr>
        </p:nvGraphicFramePr>
        <p:xfrm>
          <a:off x="315131" y="2831602"/>
          <a:ext cx="8541191" cy="336939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16706">
                  <a:extLst>
                    <a:ext uri="{9D8B030D-6E8A-4147-A177-3AD203B41FA5}">
                      <a16:colId xmlns:a16="http://schemas.microsoft.com/office/drawing/2014/main" val="3290122094"/>
                    </a:ext>
                  </a:extLst>
                </a:gridCol>
                <a:gridCol w="1613226">
                  <a:extLst>
                    <a:ext uri="{9D8B030D-6E8A-4147-A177-3AD203B41FA5}">
                      <a16:colId xmlns:a16="http://schemas.microsoft.com/office/drawing/2014/main" val="4188804491"/>
                    </a:ext>
                  </a:extLst>
                </a:gridCol>
                <a:gridCol w="1949728">
                  <a:extLst>
                    <a:ext uri="{9D8B030D-6E8A-4147-A177-3AD203B41FA5}">
                      <a16:colId xmlns:a16="http://schemas.microsoft.com/office/drawing/2014/main" val="978042480"/>
                    </a:ext>
                  </a:extLst>
                </a:gridCol>
                <a:gridCol w="2296125">
                  <a:extLst>
                    <a:ext uri="{9D8B030D-6E8A-4147-A177-3AD203B41FA5}">
                      <a16:colId xmlns:a16="http://schemas.microsoft.com/office/drawing/2014/main" val="2902340377"/>
                    </a:ext>
                  </a:extLst>
                </a:gridCol>
                <a:gridCol w="2365406">
                  <a:extLst>
                    <a:ext uri="{9D8B030D-6E8A-4147-A177-3AD203B41FA5}">
                      <a16:colId xmlns:a16="http://schemas.microsoft.com/office/drawing/2014/main" val="2104959380"/>
                    </a:ext>
                  </a:extLst>
                </a:gridCol>
              </a:tblGrid>
              <a:tr h="561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Piece &amp; Measures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(small chunks)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DECIDE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Musical Concept - what are you trying to achieve / improve on?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EXECUTE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What strategies did you use to work on this goal?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ANALYZE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Did you achieve your goal? Do you still need work on it? Do you need extra help?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472096"/>
                  </a:ext>
                </a:extLst>
              </a:tr>
              <a:tr h="546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351732"/>
                  </a:ext>
                </a:extLst>
              </a:tr>
              <a:tr h="546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908427"/>
                  </a:ext>
                </a:extLst>
              </a:tr>
              <a:tr h="546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441679"/>
                  </a:ext>
                </a:extLst>
              </a:tr>
              <a:tr h="546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233836"/>
                  </a:ext>
                </a:extLst>
              </a:tr>
              <a:tr h="546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827879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8160C26-E0A3-6B47-9B39-3C008EAEB7C9}"/>
              </a:ext>
            </a:extLst>
          </p:cNvPr>
          <p:cNvSpPr txBox="1"/>
          <p:nvPr/>
        </p:nvSpPr>
        <p:spPr>
          <a:xfrm>
            <a:off x="252947" y="6211082"/>
            <a:ext cx="86033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u="sng" dirty="0"/>
              <a:t>Optional</a:t>
            </a:r>
            <a:r>
              <a:rPr lang="en-US" sz="1100" dirty="0"/>
              <a:t>: Thoughts/Questions about your practice. (use the back for more space) </a:t>
            </a:r>
          </a:p>
          <a:p>
            <a:endParaRPr lang="en-US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B5D430-B7C1-AB47-A619-78AA4925BD84}"/>
              </a:ext>
            </a:extLst>
          </p:cNvPr>
          <p:cNvSpPr txBox="1"/>
          <p:nvPr/>
        </p:nvSpPr>
        <p:spPr>
          <a:xfrm>
            <a:off x="252947" y="2517618"/>
            <a:ext cx="6542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u="sng" dirty="0"/>
              <a:t>Quality:</a:t>
            </a:r>
            <a:r>
              <a:rPr lang="en-US" sz="1100" i="1" dirty="0"/>
              <a:t>  </a:t>
            </a:r>
            <a:r>
              <a:rPr lang="en-US" sz="1100" dirty="0"/>
              <a:t>Follow the big </a:t>
            </a:r>
            <a:r>
              <a:rPr lang="en-US" sz="1100" b="1" dirty="0"/>
              <a:t>IDEA</a:t>
            </a:r>
            <a:r>
              <a:rPr lang="en-US" sz="1100" dirty="0"/>
              <a:t>. What are your OMGS? Remember to use </a:t>
            </a:r>
            <a:r>
              <a:rPr lang="en-US" sz="1100" b="1" dirty="0"/>
              <a:t>musical terminology </a:t>
            </a:r>
            <a:r>
              <a:rPr lang="en-US" sz="1100" dirty="0"/>
              <a:t>in your responses.  </a:t>
            </a:r>
          </a:p>
          <a:p>
            <a:endParaRPr lang="en-US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E47DD-E027-7747-9900-4AB25BB24267}"/>
              </a:ext>
            </a:extLst>
          </p:cNvPr>
          <p:cNvSpPr txBox="1"/>
          <p:nvPr/>
        </p:nvSpPr>
        <p:spPr>
          <a:xfrm>
            <a:off x="287676" y="882743"/>
            <a:ext cx="864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u="sng" dirty="0"/>
              <a:t>Quantity :</a:t>
            </a:r>
            <a:r>
              <a:rPr lang="en-US" sz="1100" i="1" dirty="0"/>
              <a:t>  </a:t>
            </a:r>
            <a:r>
              <a:rPr lang="en-US" sz="1100" dirty="0"/>
              <a:t>Please write down how many </a:t>
            </a:r>
            <a:r>
              <a:rPr lang="en-US" sz="1100" i="1" dirty="0"/>
              <a:t>minutes </a:t>
            </a:r>
            <a:r>
              <a:rPr lang="en-US" sz="1100" dirty="0"/>
              <a:t>you practiced each day in the box below the date. Practice at least ____minutes, ___ times a week. </a:t>
            </a:r>
          </a:p>
          <a:p>
            <a:endParaRPr lang="en-US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2D657A-445E-C24B-A767-835D0D75BE8B}"/>
              </a:ext>
            </a:extLst>
          </p:cNvPr>
          <p:cNvSpPr txBox="1"/>
          <p:nvPr/>
        </p:nvSpPr>
        <p:spPr>
          <a:xfrm>
            <a:off x="289481" y="585767"/>
            <a:ext cx="6405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Student Name ____________________________________ 	Class________________	Date Due ______________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A0B515-8CBA-AE46-8B81-F4B62FD1CED4}"/>
              </a:ext>
            </a:extLst>
          </p:cNvPr>
          <p:cNvSpPr txBox="1"/>
          <p:nvPr/>
        </p:nvSpPr>
        <p:spPr>
          <a:xfrm>
            <a:off x="0" y="6656914"/>
            <a:ext cx="1314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(two weeks with minutes) </a:t>
            </a:r>
            <a:endParaRPr lang="en-US" sz="800" dirty="0"/>
          </a:p>
          <a:p>
            <a:endParaRPr lang="en-US" sz="800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FDD659D4-A612-3849-9622-0F19486DF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71860" y="6579975"/>
            <a:ext cx="972140" cy="365125"/>
          </a:xfrm>
        </p:spPr>
        <p:txBody>
          <a:bodyPr/>
          <a:lstStyle/>
          <a:p>
            <a:r>
              <a:rPr lang="en-US" sz="700" dirty="0"/>
              <a:t>LaBrie/</a:t>
            </a:r>
            <a:r>
              <a:rPr lang="en-US" sz="700" dirty="0" err="1"/>
              <a:t>Magwire</a:t>
            </a:r>
            <a:r>
              <a:rPr lang="en-US" sz="700" dirty="0"/>
              <a:t> 2021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ED5FF6-C69F-F64E-8897-69D44582E13D}"/>
              </a:ext>
            </a:extLst>
          </p:cNvPr>
          <p:cNvSpPr/>
          <p:nvPr/>
        </p:nvSpPr>
        <p:spPr>
          <a:xfrm>
            <a:off x="287676" y="137467"/>
            <a:ext cx="1421741" cy="311788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effectLst/>
                <a:latin typeface="Century Gothic" panose="020B0502020202020204" pitchFamily="34" charset="0"/>
                <a:ea typeface="Luckiest Guy"/>
                <a:cs typeface="Luckiest Guy"/>
              </a:rPr>
              <a:t>IDEA Journal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80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6B40F8-1584-1B48-8CE9-659738B8F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279" y="224296"/>
            <a:ext cx="2247044" cy="56432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8F3D7C1-FE32-AF43-893D-37D935665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732232"/>
              </p:ext>
            </p:extLst>
          </p:nvPr>
        </p:nvGraphicFramePr>
        <p:xfrm>
          <a:off x="287676" y="1235960"/>
          <a:ext cx="8541190" cy="60625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57763">
                  <a:extLst>
                    <a:ext uri="{9D8B030D-6E8A-4147-A177-3AD203B41FA5}">
                      <a16:colId xmlns:a16="http://schemas.microsoft.com/office/drawing/2014/main" val="4064934017"/>
                    </a:ext>
                  </a:extLst>
                </a:gridCol>
                <a:gridCol w="751308">
                  <a:extLst>
                    <a:ext uri="{9D8B030D-6E8A-4147-A177-3AD203B41FA5}">
                      <a16:colId xmlns:a16="http://schemas.microsoft.com/office/drawing/2014/main" val="2052810480"/>
                    </a:ext>
                  </a:extLst>
                </a:gridCol>
                <a:gridCol w="721652">
                  <a:extLst>
                    <a:ext uri="{9D8B030D-6E8A-4147-A177-3AD203B41FA5}">
                      <a16:colId xmlns:a16="http://schemas.microsoft.com/office/drawing/2014/main" val="1263629063"/>
                    </a:ext>
                  </a:extLst>
                </a:gridCol>
                <a:gridCol w="909478">
                  <a:extLst>
                    <a:ext uri="{9D8B030D-6E8A-4147-A177-3AD203B41FA5}">
                      <a16:colId xmlns:a16="http://schemas.microsoft.com/office/drawing/2014/main" val="1492239043"/>
                    </a:ext>
                  </a:extLst>
                </a:gridCol>
                <a:gridCol w="810622">
                  <a:extLst>
                    <a:ext uri="{9D8B030D-6E8A-4147-A177-3AD203B41FA5}">
                      <a16:colId xmlns:a16="http://schemas.microsoft.com/office/drawing/2014/main" val="1645590677"/>
                    </a:ext>
                  </a:extLst>
                </a:gridCol>
                <a:gridCol w="662337">
                  <a:extLst>
                    <a:ext uri="{9D8B030D-6E8A-4147-A177-3AD203B41FA5}">
                      <a16:colId xmlns:a16="http://schemas.microsoft.com/office/drawing/2014/main" val="3606617051"/>
                    </a:ext>
                  </a:extLst>
                </a:gridCol>
                <a:gridCol w="741423">
                  <a:extLst>
                    <a:ext uri="{9D8B030D-6E8A-4147-A177-3AD203B41FA5}">
                      <a16:colId xmlns:a16="http://schemas.microsoft.com/office/drawing/2014/main" val="2027115009"/>
                    </a:ext>
                  </a:extLst>
                </a:gridCol>
                <a:gridCol w="800737">
                  <a:extLst>
                    <a:ext uri="{9D8B030D-6E8A-4147-A177-3AD203B41FA5}">
                      <a16:colId xmlns:a16="http://schemas.microsoft.com/office/drawing/2014/main" val="643576644"/>
                    </a:ext>
                  </a:extLst>
                </a:gridCol>
                <a:gridCol w="2085870">
                  <a:extLst>
                    <a:ext uri="{9D8B030D-6E8A-4147-A177-3AD203B41FA5}">
                      <a16:colId xmlns:a16="http://schemas.microsoft.com/office/drawing/2014/main" val="3897525888"/>
                    </a:ext>
                  </a:extLst>
                </a:gridCol>
              </a:tblGrid>
              <a:tr h="284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Dates</a:t>
                      </a: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Minutes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078691"/>
                  </a:ext>
                </a:extLst>
              </a:tr>
              <a:tr h="284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45166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ABB26E2-7848-E549-8677-97E7D1683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929947"/>
              </p:ext>
            </p:extLst>
          </p:nvPr>
        </p:nvGraphicFramePr>
        <p:xfrm>
          <a:off x="315131" y="2287076"/>
          <a:ext cx="8541191" cy="356580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16706">
                  <a:extLst>
                    <a:ext uri="{9D8B030D-6E8A-4147-A177-3AD203B41FA5}">
                      <a16:colId xmlns:a16="http://schemas.microsoft.com/office/drawing/2014/main" val="3290122094"/>
                    </a:ext>
                  </a:extLst>
                </a:gridCol>
                <a:gridCol w="1613226">
                  <a:extLst>
                    <a:ext uri="{9D8B030D-6E8A-4147-A177-3AD203B41FA5}">
                      <a16:colId xmlns:a16="http://schemas.microsoft.com/office/drawing/2014/main" val="4188804491"/>
                    </a:ext>
                  </a:extLst>
                </a:gridCol>
                <a:gridCol w="1949728">
                  <a:extLst>
                    <a:ext uri="{9D8B030D-6E8A-4147-A177-3AD203B41FA5}">
                      <a16:colId xmlns:a16="http://schemas.microsoft.com/office/drawing/2014/main" val="978042480"/>
                    </a:ext>
                  </a:extLst>
                </a:gridCol>
                <a:gridCol w="2296125">
                  <a:extLst>
                    <a:ext uri="{9D8B030D-6E8A-4147-A177-3AD203B41FA5}">
                      <a16:colId xmlns:a16="http://schemas.microsoft.com/office/drawing/2014/main" val="2902340377"/>
                    </a:ext>
                  </a:extLst>
                </a:gridCol>
                <a:gridCol w="2365406">
                  <a:extLst>
                    <a:ext uri="{9D8B030D-6E8A-4147-A177-3AD203B41FA5}">
                      <a16:colId xmlns:a16="http://schemas.microsoft.com/office/drawing/2014/main" val="2104959380"/>
                    </a:ext>
                  </a:extLst>
                </a:gridCol>
              </a:tblGrid>
              <a:tr h="6278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Piece &amp; Measures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(small chunks)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DECIDE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Musical Concept - what are you trying to achieve / improve on?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EXECUTE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What strategies did you use to work on this goal?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ANALYZE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Did you achieve your goal? Do you still need work on it? Do you need extra help?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472096"/>
                  </a:ext>
                </a:extLst>
              </a:tr>
              <a:tr h="585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351732"/>
                  </a:ext>
                </a:extLst>
              </a:tr>
              <a:tr h="585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908427"/>
                  </a:ext>
                </a:extLst>
              </a:tr>
              <a:tr h="585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441679"/>
                  </a:ext>
                </a:extLst>
              </a:tr>
              <a:tr h="585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233836"/>
                  </a:ext>
                </a:extLst>
              </a:tr>
              <a:tr h="585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827879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8160C26-E0A3-6B47-9B39-3C008EAEB7C9}"/>
              </a:ext>
            </a:extLst>
          </p:cNvPr>
          <p:cNvSpPr txBox="1"/>
          <p:nvPr/>
        </p:nvSpPr>
        <p:spPr>
          <a:xfrm>
            <a:off x="252947" y="5913135"/>
            <a:ext cx="48910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u="sng" dirty="0"/>
              <a:t>Optional</a:t>
            </a:r>
            <a:r>
              <a:rPr lang="en-US" sz="1100" dirty="0"/>
              <a:t>: Thoughts/Questions about your practice. (use the back for more space) </a:t>
            </a:r>
          </a:p>
          <a:p>
            <a:endParaRPr lang="en-US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B5D430-B7C1-AB47-A619-78AA4925BD84}"/>
              </a:ext>
            </a:extLst>
          </p:cNvPr>
          <p:cNvSpPr txBox="1"/>
          <p:nvPr/>
        </p:nvSpPr>
        <p:spPr>
          <a:xfrm>
            <a:off x="252947" y="1945707"/>
            <a:ext cx="6542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u="sng" dirty="0"/>
              <a:t>Quality:</a:t>
            </a:r>
            <a:r>
              <a:rPr lang="en-US" sz="1100" i="1" dirty="0"/>
              <a:t>  </a:t>
            </a:r>
            <a:r>
              <a:rPr lang="en-US" sz="1100" dirty="0"/>
              <a:t>Follow the big </a:t>
            </a:r>
            <a:r>
              <a:rPr lang="en-US" sz="1100" b="1" dirty="0"/>
              <a:t>IDEA</a:t>
            </a:r>
            <a:r>
              <a:rPr lang="en-US" sz="1100" dirty="0"/>
              <a:t>. What are your OMGS? Remember to use </a:t>
            </a:r>
            <a:r>
              <a:rPr lang="en-US" sz="1100" b="1" dirty="0"/>
              <a:t>musical terminology </a:t>
            </a:r>
            <a:r>
              <a:rPr lang="en-US" sz="1100" dirty="0"/>
              <a:t>in your responses.  </a:t>
            </a:r>
          </a:p>
          <a:p>
            <a:endParaRPr lang="en-US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E47DD-E027-7747-9900-4AB25BB24267}"/>
              </a:ext>
            </a:extLst>
          </p:cNvPr>
          <p:cNvSpPr txBox="1"/>
          <p:nvPr/>
        </p:nvSpPr>
        <p:spPr>
          <a:xfrm>
            <a:off x="287676" y="882743"/>
            <a:ext cx="864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u="sng" dirty="0"/>
              <a:t>Quantity :</a:t>
            </a:r>
            <a:r>
              <a:rPr lang="en-US" sz="1100" i="1" dirty="0"/>
              <a:t>  </a:t>
            </a:r>
            <a:r>
              <a:rPr lang="en-US" sz="1100" dirty="0"/>
              <a:t>Please write down how many </a:t>
            </a:r>
            <a:r>
              <a:rPr lang="en-US" sz="1100" i="1" dirty="0"/>
              <a:t>minutes </a:t>
            </a:r>
            <a:r>
              <a:rPr lang="en-US" sz="1100" dirty="0"/>
              <a:t>you practiced each day in the box below the date. Practice at least ____minutes, ___ times a week. </a:t>
            </a:r>
          </a:p>
          <a:p>
            <a:endParaRPr lang="en-US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2D657A-445E-C24B-A767-835D0D75BE8B}"/>
              </a:ext>
            </a:extLst>
          </p:cNvPr>
          <p:cNvSpPr txBox="1"/>
          <p:nvPr/>
        </p:nvSpPr>
        <p:spPr>
          <a:xfrm>
            <a:off x="289481" y="585767"/>
            <a:ext cx="6405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Student Name ____________________________________ 	Class________________	Date Due ______________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DCD13E-998C-3D47-8C42-FB1184094785}"/>
              </a:ext>
            </a:extLst>
          </p:cNvPr>
          <p:cNvSpPr txBox="1"/>
          <p:nvPr/>
        </p:nvSpPr>
        <p:spPr>
          <a:xfrm>
            <a:off x="0" y="6657048"/>
            <a:ext cx="1266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(one week with minutes) </a:t>
            </a:r>
            <a:endParaRPr lang="en-US" sz="800" dirty="0"/>
          </a:p>
          <a:p>
            <a:endParaRPr lang="en-US" sz="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E306C8-E93C-8E49-8884-10D88611A4F4}"/>
              </a:ext>
            </a:extLst>
          </p:cNvPr>
          <p:cNvSpPr/>
          <p:nvPr/>
        </p:nvSpPr>
        <p:spPr>
          <a:xfrm>
            <a:off x="287676" y="137467"/>
            <a:ext cx="1421741" cy="311788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effectLst/>
                <a:latin typeface="Century Gothic" panose="020B0502020202020204" pitchFamily="34" charset="0"/>
                <a:ea typeface="Luckiest Guy"/>
                <a:cs typeface="Luckiest Guy"/>
              </a:rPr>
              <a:t>IDEA Journal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Footer Placeholder 13">
            <a:extLst>
              <a:ext uri="{FF2B5EF4-FFF2-40B4-BE49-F238E27FC236}">
                <a16:creationId xmlns:a16="http://schemas.microsoft.com/office/drawing/2014/main" id="{0579BE49-0CEA-034F-B0E7-65F23D358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71860" y="6579975"/>
            <a:ext cx="972140" cy="365125"/>
          </a:xfrm>
        </p:spPr>
        <p:txBody>
          <a:bodyPr/>
          <a:lstStyle/>
          <a:p>
            <a:r>
              <a:rPr lang="en-US" sz="700" dirty="0"/>
              <a:t>LaBrie/</a:t>
            </a:r>
            <a:r>
              <a:rPr lang="en-US" sz="700" dirty="0" err="1"/>
              <a:t>Magwire</a:t>
            </a:r>
            <a:r>
              <a:rPr lang="en-US" sz="700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40784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6B40F8-1584-1B48-8CE9-659738B8F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279" y="224296"/>
            <a:ext cx="2247044" cy="56432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8F3D7C1-FE32-AF43-893D-37D935665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442932"/>
              </p:ext>
            </p:extLst>
          </p:nvPr>
        </p:nvGraphicFramePr>
        <p:xfrm>
          <a:off x="315132" y="1232098"/>
          <a:ext cx="8541190" cy="1212512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399552">
                  <a:extLst>
                    <a:ext uri="{9D8B030D-6E8A-4147-A177-3AD203B41FA5}">
                      <a16:colId xmlns:a16="http://schemas.microsoft.com/office/drawing/2014/main" val="4064934017"/>
                    </a:ext>
                  </a:extLst>
                </a:gridCol>
                <a:gridCol w="994074">
                  <a:extLst>
                    <a:ext uri="{9D8B030D-6E8A-4147-A177-3AD203B41FA5}">
                      <a16:colId xmlns:a16="http://schemas.microsoft.com/office/drawing/2014/main" val="2052810480"/>
                    </a:ext>
                  </a:extLst>
                </a:gridCol>
                <a:gridCol w="954835">
                  <a:extLst>
                    <a:ext uri="{9D8B030D-6E8A-4147-A177-3AD203B41FA5}">
                      <a16:colId xmlns:a16="http://schemas.microsoft.com/office/drawing/2014/main" val="1263629063"/>
                    </a:ext>
                  </a:extLst>
                </a:gridCol>
                <a:gridCol w="1203352">
                  <a:extLst>
                    <a:ext uri="{9D8B030D-6E8A-4147-A177-3AD203B41FA5}">
                      <a16:colId xmlns:a16="http://schemas.microsoft.com/office/drawing/2014/main" val="1492239043"/>
                    </a:ext>
                  </a:extLst>
                </a:gridCol>
                <a:gridCol w="1072554">
                  <a:extLst>
                    <a:ext uri="{9D8B030D-6E8A-4147-A177-3AD203B41FA5}">
                      <a16:colId xmlns:a16="http://schemas.microsoft.com/office/drawing/2014/main" val="1645590677"/>
                    </a:ext>
                  </a:extLst>
                </a:gridCol>
                <a:gridCol w="876354">
                  <a:extLst>
                    <a:ext uri="{9D8B030D-6E8A-4147-A177-3AD203B41FA5}">
                      <a16:colId xmlns:a16="http://schemas.microsoft.com/office/drawing/2014/main" val="3606617051"/>
                    </a:ext>
                  </a:extLst>
                </a:gridCol>
                <a:gridCol w="980995">
                  <a:extLst>
                    <a:ext uri="{9D8B030D-6E8A-4147-A177-3AD203B41FA5}">
                      <a16:colId xmlns:a16="http://schemas.microsoft.com/office/drawing/2014/main" val="2027115009"/>
                    </a:ext>
                  </a:extLst>
                </a:gridCol>
                <a:gridCol w="1059474">
                  <a:extLst>
                    <a:ext uri="{9D8B030D-6E8A-4147-A177-3AD203B41FA5}">
                      <a16:colId xmlns:a16="http://schemas.microsoft.com/office/drawing/2014/main" val="643576644"/>
                    </a:ext>
                  </a:extLst>
                </a:gridCol>
              </a:tblGrid>
              <a:tr h="290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078691"/>
                  </a:ext>
                </a:extLst>
              </a:tr>
              <a:tr h="290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151690"/>
                  </a:ext>
                </a:extLst>
              </a:tr>
              <a:tr h="290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669153"/>
                  </a:ext>
                </a:extLst>
              </a:tr>
              <a:tr h="2907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45166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ABB26E2-7848-E549-8677-97E7D1683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779196"/>
              </p:ext>
            </p:extLst>
          </p:nvPr>
        </p:nvGraphicFramePr>
        <p:xfrm>
          <a:off x="315131" y="2821328"/>
          <a:ext cx="8541191" cy="336939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16706">
                  <a:extLst>
                    <a:ext uri="{9D8B030D-6E8A-4147-A177-3AD203B41FA5}">
                      <a16:colId xmlns:a16="http://schemas.microsoft.com/office/drawing/2014/main" val="3290122094"/>
                    </a:ext>
                  </a:extLst>
                </a:gridCol>
                <a:gridCol w="1613226">
                  <a:extLst>
                    <a:ext uri="{9D8B030D-6E8A-4147-A177-3AD203B41FA5}">
                      <a16:colId xmlns:a16="http://schemas.microsoft.com/office/drawing/2014/main" val="4188804491"/>
                    </a:ext>
                  </a:extLst>
                </a:gridCol>
                <a:gridCol w="1949728">
                  <a:extLst>
                    <a:ext uri="{9D8B030D-6E8A-4147-A177-3AD203B41FA5}">
                      <a16:colId xmlns:a16="http://schemas.microsoft.com/office/drawing/2014/main" val="978042480"/>
                    </a:ext>
                  </a:extLst>
                </a:gridCol>
                <a:gridCol w="2296125">
                  <a:extLst>
                    <a:ext uri="{9D8B030D-6E8A-4147-A177-3AD203B41FA5}">
                      <a16:colId xmlns:a16="http://schemas.microsoft.com/office/drawing/2014/main" val="2902340377"/>
                    </a:ext>
                  </a:extLst>
                </a:gridCol>
                <a:gridCol w="2365406">
                  <a:extLst>
                    <a:ext uri="{9D8B030D-6E8A-4147-A177-3AD203B41FA5}">
                      <a16:colId xmlns:a16="http://schemas.microsoft.com/office/drawing/2014/main" val="2104959380"/>
                    </a:ext>
                  </a:extLst>
                </a:gridCol>
              </a:tblGrid>
              <a:tr h="561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Piece &amp; Measures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(small chunks)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DECIDE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Musical Concept - what are you trying to achieve / improve on?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EXECUTE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What strategies did you use to work on this goal?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ANALYZE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Did you achieve your goal? Do you still need work on it? Do you need extra help?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472096"/>
                  </a:ext>
                </a:extLst>
              </a:tr>
              <a:tr h="546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351732"/>
                  </a:ext>
                </a:extLst>
              </a:tr>
              <a:tr h="546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908427"/>
                  </a:ext>
                </a:extLst>
              </a:tr>
              <a:tr h="546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441679"/>
                  </a:ext>
                </a:extLst>
              </a:tr>
              <a:tr h="546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233836"/>
                  </a:ext>
                </a:extLst>
              </a:tr>
              <a:tr h="546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827879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8160C26-E0A3-6B47-9B39-3C008EAEB7C9}"/>
              </a:ext>
            </a:extLst>
          </p:cNvPr>
          <p:cNvSpPr txBox="1"/>
          <p:nvPr/>
        </p:nvSpPr>
        <p:spPr>
          <a:xfrm>
            <a:off x="252947" y="6190726"/>
            <a:ext cx="48910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u="sng" dirty="0"/>
              <a:t>Optional</a:t>
            </a:r>
            <a:r>
              <a:rPr lang="en-US" sz="1100" dirty="0"/>
              <a:t>: Thoughts/Questions about your practice. (use the back for more space) </a:t>
            </a:r>
          </a:p>
          <a:p>
            <a:endParaRPr lang="en-US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B5D430-B7C1-AB47-A619-78AA4925BD84}"/>
              </a:ext>
            </a:extLst>
          </p:cNvPr>
          <p:cNvSpPr txBox="1"/>
          <p:nvPr/>
        </p:nvSpPr>
        <p:spPr>
          <a:xfrm>
            <a:off x="252947" y="2517618"/>
            <a:ext cx="6542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u="sng" dirty="0"/>
              <a:t>Quality:</a:t>
            </a:r>
            <a:r>
              <a:rPr lang="en-US" sz="1100" i="1" dirty="0"/>
              <a:t>  </a:t>
            </a:r>
            <a:r>
              <a:rPr lang="en-US" sz="1100" dirty="0"/>
              <a:t>Follow the big </a:t>
            </a:r>
            <a:r>
              <a:rPr lang="en-US" sz="1100" b="1" dirty="0"/>
              <a:t>IDEA</a:t>
            </a:r>
            <a:r>
              <a:rPr lang="en-US" sz="1100" dirty="0"/>
              <a:t>. What are your OMGS? Remember to use </a:t>
            </a:r>
            <a:r>
              <a:rPr lang="en-US" sz="1100" b="1" dirty="0"/>
              <a:t>musical terminology </a:t>
            </a:r>
            <a:r>
              <a:rPr lang="en-US" sz="1100" dirty="0"/>
              <a:t>in your responses.  </a:t>
            </a:r>
          </a:p>
          <a:p>
            <a:endParaRPr lang="en-US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E47DD-E027-7747-9900-4AB25BB24267}"/>
              </a:ext>
            </a:extLst>
          </p:cNvPr>
          <p:cNvSpPr txBox="1"/>
          <p:nvPr/>
        </p:nvSpPr>
        <p:spPr>
          <a:xfrm>
            <a:off x="287676" y="882743"/>
            <a:ext cx="864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u="sng" dirty="0"/>
              <a:t>Quantity :</a:t>
            </a:r>
            <a:r>
              <a:rPr lang="en-US" sz="1100" i="1" dirty="0"/>
              <a:t> </a:t>
            </a:r>
            <a:r>
              <a:rPr lang="en-US" sz="1100" dirty="0"/>
              <a:t>Spend quality time practicing using the Big IDEA. Check off each day you complete a quality practice session. Aim for at least 5 per week.   </a:t>
            </a:r>
          </a:p>
          <a:p>
            <a:endParaRPr lang="en-US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2D657A-445E-C24B-A767-835D0D75BE8B}"/>
              </a:ext>
            </a:extLst>
          </p:cNvPr>
          <p:cNvSpPr txBox="1"/>
          <p:nvPr/>
        </p:nvSpPr>
        <p:spPr>
          <a:xfrm>
            <a:off x="289481" y="585767"/>
            <a:ext cx="6405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Student Name ____________________________________ 	Class________________	Date Due ______________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A0B515-8CBA-AE46-8B81-F4B62FD1CED4}"/>
              </a:ext>
            </a:extLst>
          </p:cNvPr>
          <p:cNvSpPr txBox="1"/>
          <p:nvPr/>
        </p:nvSpPr>
        <p:spPr>
          <a:xfrm>
            <a:off x="0" y="6639353"/>
            <a:ext cx="146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(two weeks with with checks) </a:t>
            </a:r>
            <a:endParaRPr lang="en-US" sz="800" dirty="0"/>
          </a:p>
          <a:p>
            <a:endParaRPr lang="en-US" sz="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B32841-EC90-C24F-AD70-A5A96611E0E0}"/>
              </a:ext>
            </a:extLst>
          </p:cNvPr>
          <p:cNvSpPr/>
          <p:nvPr/>
        </p:nvSpPr>
        <p:spPr>
          <a:xfrm>
            <a:off x="287676" y="137467"/>
            <a:ext cx="1421741" cy="311788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effectLst/>
                <a:latin typeface="Century Gothic" panose="020B0502020202020204" pitchFamily="34" charset="0"/>
                <a:ea typeface="Luckiest Guy"/>
                <a:cs typeface="Luckiest Guy"/>
              </a:rPr>
              <a:t>IDEA Journal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Footer Placeholder 13">
            <a:extLst>
              <a:ext uri="{FF2B5EF4-FFF2-40B4-BE49-F238E27FC236}">
                <a16:creationId xmlns:a16="http://schemas.microsoft.com/office/drawing/2014/main" id="{B74539DF-AE4E-C448-80F8-F0A0057F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71860" y="6579975"/>
            <a:ext cx="972140" cy="365125"/>
          </a:xfrm>
        </p:spPr>
        <p:txBody>
          <a:bodyPr/>
          <a:lstStyle/>
          <a:p>
            <a:r>
              <a:rPr lang="en-US" sz="700" dirty="0"/>
              <a:t>LaBrie/</a:t>
            </a:r>
            <a:r>
              <a:rPr lang="en-US" sz="700" dirty="0" err="1"/>
              <a:t>Magwire</a:t>
            </a:r>
            <a:r>
              <a:rPr lang="en-US" sz="700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43087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6B40F8-1584-1B48-8CE9-659738B8F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279" y="224296"/>
            <a:ext cx="2247044" cy="56432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8F3D7C1-FE32-AF43-893D-37D935665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241156"/>
              </p:ext>
            </p:extLst>
          </p:nvPr>
        </p:nvGraphicFramePr>
        <p:xfrm>
          <a:off x="315132" y="1232098"/>
          <a:ext cx="8541190" cy="60625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399552">
                  <a:extLst>
                    <a:ext uri="{9D8B030D-6E8A-4147-A177-3AD203B41FA5}">
                      <a16:colId xmlns:a16="http://schemas.microsoft.com/office/drawing/2014/main" val="4064934017"/>
                    </a:ext>
                  </a:extLst>
                </a:gridCol>
                <a:gridCol w="994074">
                  <a:extLst>
                    <a:ext uri="{9D8B030D-6E8A-4147-A177-3AD203B41FA5}">
                      <a16:colId xmlns:a16="http://schemas.microsoft.com/office/drawing/2014/main" val="2052810480"/>
                    </a:ext>
                  </a:extLst>
                </a:gridCol>
                <a:gridCol w="954835">
                  <a:extLst>
                    <a:ext uri="{9D8B030D-6E8A-4147-A177-3AD203B41FA5}">
                      <a16:colId xmlns:a16="http://schemas.microsoft.com/office/drawing/2014/main" val="1263629063"/>
                    </a:ext>
                  </a:extLst>
                </a:gridCol>
                <a:gridCol w="1203352">
                  <a:extLst>
                    <a:ext uri="{9D8B030D-6E8A-4147-A177-3AD203B41FA5}">
                      <a16:colId xmlns:a16="http://schemas.microsoft.com/office/drawing/2014/main" val="1492239043"/>
                    </a:ext>
                  </a:extLst>
                </a:gridCol>
                <a:gridCol w="1072554">
                  <a:extLst>
                    <a:ext uri="{9D8B030D-6E8A-4147-A177-3AD203B41FA5}">
                      <a16:colId xmlns:a16="http://schemas.microsoft.com/office/drawing/2014/main" val="1645590677"/>
                    </a:ext>
                  </a:extLst>
                </a:gridCol>
                <a:gridCol w="876354">
                  <a:extLst>
                    <a:ext uri="{9D8B030D-6E8A-4147-A177-3AD203B41FA5}">
                      <a16:colId xmlns:a16="http://schemas.microsoft.com/office/drawing/2014/main" val="3606617051"/>
                    </a:ext>
                  </a:extLst>
                </a:gridCol>
                <a:gridCol w="980995">
                  <a:extLst>
                    <a:ext uri="{9D8B030D-6E8A-4147-A177-3AD203B41FA5}">
                      <a16:colId xmlns:a16="http://schemas.microsoft.com/office/drawing/2014/main" val="2027115009"/>
                    </a:ext>
                  </a:extLst>
                </a:gridCol>
                <a:gridCol w="1059474">
                  <a:extLst>
                    <a:ext uri="{9D8B030D-6E8A-4147-A177-3AD203B41FA5}">
                      <a16:colId xmlns:a16="http://schemas.microsoft.com/office/drawing/2014/main" val="643576644"/>
                    </a:ext>
                  </a:extLst>
                </a:gridCol>
              </a:tblGrid>
              <a:tr h="2907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078691"/>
                  </a:ext>
                </a:extLst>
              </a:tr>
              <a:tr h="290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854" marR="60854" marT="60854" marB="60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15169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ABB26E2-7848-E549-8677-97E7D1683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395774"/>
              </p:ext>
            </p:extLst>
          </p:nvPr>
        </p:nvGraphicFramePr>
        <p:xfrm>
          <a:off x="315131" y="2245976"/>
          <a:ext cx="8541191" cy="383470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16706">
                  <a:extLst>
                    <a:ext uri="{9D8B030D-6E8A-4147-A177-3AD203B41FA5}">
                      <a16:colId xmlns:a16="http://schemas.microsoft.com/office/drawing/2014/main" val="3290122094"/>
                    </a:ext>
                  </a:extLst>
                </a:gridCol>
                <a:gridCol w="1613226">
                  <a:extLst>
                    <a:ext uri="{9D8B030D-6E8A-4147-A177-3AD203B41FA5}">
                      <a16:colId xmlns:a16="http://schemas.microsoft.com/office/drawing/2014/main" val="4188804491"/>
                    </a:ext>
                  </a:extLst>
                </a:gridCol>
                <a:gridCol w="1949728">
                  <a:extLst>
                    <a:ext uri="{9D8B030D-6E8A-4147-A177-3AD203B41FA5}">
                      <a16:colId xmlns:a16="http://schemas.microsoft.com/office/drawing/2014/main" val="978042480"/>
                    </a:ext>
                  </a:extLst>
                </a:gridCol>
                <a:gridCol w="2296125">
                  <a:extLst>
                    <a:ext uri="{9D8B030D-6E8A-4147-A177-3AD203B41FA5}">
                      <a16:colId xmlns:a16="http://schemas.microsoft.com/office/drawing/2014/main" val="2902340377"/>
                    </a:ext>
                  </a:extLst>
                </a:gridCol>
                <a:gridCol w="2365406">
                  <a:extLst>
                    <a:ext uri="{9D8B030D-6E8A-4147-A177-3AD203B41FA5}">
                      <a16:colId xmlns:a16="http://schemas.microsoft.com/office/drawing/2014/main" val="2104959380"/>
                    </a:ext>
                  </a:extLst>
                </a:gridCol>
              </a:tblGrid>
              <a:tr h="6102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Piece &amp; Measures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(small chunks)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DECIDE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Musical Concept - what are you trying to achieve / improve on?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EXECUTE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What strategies did you use to work on this goal?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ANALYZE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Did you achieve your goal? Do you still need work on it? Do you need extra help?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472096"/>
                  </a:ext>
                </a:extLst>
              </a:tr>
              <a:tr h="639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351732"/>
                  </a:ext>
                </a:extLst>
              </a:tr>
              <a:tr h="639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908427"/>
                  </a:ext>
                </a:extLst>
              </a:tr>
              <a:tr h="639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441679"/>
                  </a:ext>
                </a:extLst>
              </a:tr>
              <a:tr h="639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233836"/>
                  </a:ext>
                </a:extLst>
              </a:tr>
              <a:tr h="639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0925" marR="60925" marT="60925" marB="60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827879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8160C26-E0A3-6B47-9B39-3C008EAEB7C9}"/>
              </a:ext>
            </a:extLst>
          </p:cNvPr>
          <p:cNvSpPr txBox="1"/>
          <p:nvPr/>
        </p:nvSpPr>
        <p:spPr>
          <a:xfrm>
            <a:off x="252947" y="6128890"/>
            <a:ext cx="48910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u="sng" dirty="0"/>
              <a:t>Optional</a:t>
            </a:r>
            <a:r>
              <a:rPr lang="en-US" sz="1100" dirty="0"/>
              <a:t>: Thoughts/Questions about your practice. (use the back for more space) </a:t>
            </a:r>
          </a:p>
          <a:p>
            <a:endParaRPr lang="en-US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B5D430-B7C1-AB47-A619-78AA4925BD84}"/>
              </a:ext>
            </a:extLst>
          </p:cNvPr>
          <p:cNvSpPr txBox="1"/>
          <p:nvPr/>
        </p:nvSpPr>
        <p:spPr>
          <a:xfrm>
            <a:off x="252947" y="1942267"/>
            <a:ext cx="6542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u="sng" dirty="0"/>
              <a:t>Quality:</a:t>
            </a:r>
            <a:r>
              <a:rPr lang="en-US" sz="1100" i="1" dirty="0"/>
              <a:t>  </a:t>
            </a:r>
            <a:r>
              <a:rPr lang="en-US" sz="1100" dirty="0"/>
              <a:t>Follow the big </a:t>
            </a:r>
            <a:r>
              <a:rPr lang="en-US" sz="1100" b="1" dirty="0"/>
              <a:t>IDEA</a:t>
            </a:r>
            <a:r>
              <a:rPr lang="en-US" sz="1100" dirty="0"/>
              <a:t>. What are your OMGS? Remember to use </a:t>
            </a:r>
            <a:r>
              <a:rPr lang="en-US" sz="1100" b="1" dirty="0"/>
              <a:t>musical terminology </a:t>
            </a:r>
            <a:r>
              <a:rPr lang="en-US" sz="1100" dirty="0"/>
              <a:t>in your responses.  </a:t>
            </a:r>
          </a:p>
          <a:p>
            <a:endParaRPr lang="en-US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E47DD-E027-7747-9900-4AB25BB24267}"/>
              </a:ext>
            </a:extLst>
          </p:cNvPr>
          <p:cNvSpPr txBox="1"/>
          <p:nvPr/>
        </p:nvSpPr>
        <p:spPr>
          <a:xfrm>
            <a:off x="287676" y="882743"/>
            <a:ext cx="8642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u="sng" dirty="0"/>
              <a:t>Quantity :</a:t>
            </a:r>
            <a:r>
              <a:rPr lang="en-US" sz="1100" i="1" dirty="0"/>
              <a:t> </a:t>
            </a:r>
            <a:r>
              <a:rPr lang="en-US" sz="1100" dirty="0"/>
              <a:t>Spend quality time practicing using the Big IDEA. Check off each day you complete a quality practice session. Aim for at least 5 per week.   </a:t>
            </a:r>
          </a:p>
          <a:p>
            <a:endParaRPr lang="en-US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2D657A-445E-C24B-A767-835D0D75BE8B}"/>
              </a:ext>
            </a:extLst>
          </p:cNvPr>
          <p:cNvSpPr txBox="1"/>
          <p:nvPr/>
        </p:nvSpPr>
        <p:spPr>
          <a:xfrm>
            <a:off x="289481" y="585767"/>
            <a:ext cx="6405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Student Name ____________________________________ 	Class________________	Date Due ______________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A0B515-8CBA-AE46-8B81-F4B62FD1CED4}"/>
              </a:ext>
            </a:extLst>
          </p:cNvPr>
          <p:cNvSpPr txBox="1"/>
          <p:nvPr/>
        </p:nvSpPr>
        <p:spPr>
          <a:xfrm>
            <a:off x="0" y="6646272"/>
            <a:ext cx="1460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(one week with with checks) </a:t>
            </a:r>
            <a:endParaRPr lang="en-US" sz="800" dirty="0"/>
          </a:p>
          <a:p>
            <a:endParaRPr lang="en-US" sz="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3CDC4F-E392-5C4B-ABA6-10F0ACC08765}"/>
              </a:ext>
            </a:extLst>
          </p:cNvPr>
          <p:cNvSpPr/>
          <p:nvPr/>
        </p:nvSpPr>
        <p:spPr>
          <a:xfrm>
            <a:off x="287676" y="137467"/>
            <a:ext cx="1421741" cy="311788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effectLst/>
                <a:latin typeface="Century Gothic" panose="020B0502020202020204" pitchFamily="34" charset="0"/>
                <a:ea typeface="Luckiest Guy"/>
                <a:cs typeface="Luckiest Guy"/>
              </a:rPr>
              <a:t>IDEA Journal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Footer Placeholder 13">
            <a:extLst>
              <a:ext uri="{FF2B5EF4-FFF2-40B4-BE49-F238E27FC236}">
                <a16:creationId xmlns:a16="http://schemas.microsoft.com/office/drawing/2014/main" id="{8ADB6879-FBEA-F04A-8382-387BB34C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71860" y="6579975"/>
            <a:ext cx="972140" cy="365125"/>
          </a:xfrm>
        </p:spPr>
        <p:txBody>
          <a:bodyPr/>
          <a:lstStyle/>
          <a:p>
            <a:r>
              <a:rPr lang="en-US" sz="700" dirty="0"/>
              <a:t>LaBrie/</a:t>
            </a:r>
            <a:r>
              <a:rPr lang="en-US" sz="700" dirty="0" err="1"/>
              <a:t>Magwire</a:t>
            </a:r>
            <a:r>
              <a:rPr lang="en-US" sz="700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122582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821</Words>
  <Application>Microsoft Macintosh PowerPoint</Application>
  <PresentationFormat>Letter Paper (8.5x11 in)</PresentationFormat>
  <Paragraphs>294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LaBrie, Katie</dc:creator>
  <cp:lastModifiedBy>LaBrie, Katie</cp:lastModifiedBy>
  <cp:revision>7</cp:revision>
  <cp:lastPrinted>2021-01-21T03:07:19Z</cp:lastPrinted>
  <dcterms:created xsi:type="dcterms:W3CDTF">2021-01-20T18:53:35Z</dcterms:created>
  <dcterms:modified xsi:type="dcterms:W3CDTF">2021-01-21T03:07:53Z</dcterms:modified>
</cp:coreProperties>
</file>